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Inter" panose="020B0604020202020204" charset="0"/>
      <p:bold r:id="rId6"/>
      <p:italic r:id="rId7"/>
      <p:boldItalic r:id="rId8"/>
    </p:embeddedFont>
    <p:embeddedFont>
      <p:font typeface="Inter Medium" panose="020B0604020202020204" charset="0"/>
      <p:regular r:id="rId9"/>
      <p:bold r:id="rId10"/>
      <p:italic r:id="rId11"/>
      <p:boldItalic r:id="rId12"/>
    </p:embeddedFont>
    <p:embeddedFont>
      <p:font typeface="Montserrat ExtraBold" panose="000009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79E4D0-99C7-4287-8D5F-FE1EEE931F2B}" v="2" dt="2026-04-22T12:45:29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72146" autoAdjust="0"/>
  </p:normalViewPr>
  <p:slideViewPr>
    <p:cSldViewPr snapToGrid="0">
      <p:cViewPr varScale="1">
        <p:scale>
          <a:sx n="90" d="100"/>
          <a:sy n="90" d="100"/>
        </p:scale>
        <p:origin x="1171" y="5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Kudrle" userId="e922235e-3a1f-40c9-8258-fbd9cad27f0c" providerId="ADAL" clId="{EC43C63B-2D49-491E-B112-F62B9251C153}"/>
    <pc:docChg chg="custSel modSld">
      <pc:chgData name="Joseph Kudrle" userId="e922235e-3a1f-40c9-8258-fbd9cad27f0c" providerId="ADAL" clId="{EC43C63B-2D49-491E-B112-F62B9251C153}" dt="2026-04-22T13:20:33.115" v="375" actId="313"/>
      <pc:docMkLst>
        <pc:docMk/>
      </pc:docMkLst>
      <pc:sldChg chg="modSp mod modNotesTx">
        <pc:chgData name="Joseph Kudrle" userId="e922235e-3a1f-40c9-8258-fbd9cad27f0c" providerId="ADAL" clId="{EC43C63B-2D49-491E-B112-F62B9251C153}" dt="2026-04-22T13:18:48.726" v="366" actId="20577"/>
        <pc:sldMkLst>
          <pc:docMk/>
          <pc:sldMk cId="0" sldId="256"/>
        </pc:sldMkLst>
        <pc:spChg chg="mod">
          <ac:chgData name="Joseph Kudrle" userId="e922235e-3a1f-40c9-8258-fbd9cad27f0c" providerId="ADAL" clId="{EC43C63B-2D49-491E-B112-F62B9251C153}" dt="2026-04-22T13:18:48.726" v="366" actId="20577"/>
          <ac:spMkLst>
            <pc:docMk/>
            <pc:sldMk cId="0" sldId="256"/>
            <ac:spMk id="60" creationId="{00000000-0000-0000-0000-000000000000}"/>
          </ac:spMkLst>
        </pc:spChg>
      </pc:sldChg>
      <pc:sldChg chg="modNotesTx">
        <pc:chgData name="Joseph Kudrle" userId="e922235e-3a1f-40c9-8258-fbd9cad27f0c" providerId="ADAL" clId="{EC43C63B-2D49-491E-B112-F62B9251C153}" dt="2026-04-22T12:46:20.216" v="295" actId="255"/>
        <pc:sldMkLst>
          <pc:docMk/>
          <pc:sldMk cId="0" sldId="257"/>
        </pc:sldMkLst>
      </pc:sldChg>
      <pc:sldChg chg="modSp mod modNotesTx">
        <pc:chgData name="Joseph Kudrle" userId="e922235e-3a1f-40c9-8258-fbd9cad27f0c" providerId="ADAL" clId="{EC43C63B-2D49-491E-B112-F62B9251C153}" dt="2026-04-22T13:20:33.115" v="375" actId="313"/>
        <pc:sldMkLst>
          <pc:docMk/>
          <pc:sldMk cId="0" sldId="258"/>
        </pc:sldMkLst>
        <pc:spChg chg="mod">
          <ac:chgData name="Joseph Kudrle" userId="e922235e-3a1f-40c9-8258-fbd9cad27f0c" providerId="ADAL" clId="{EC43C63B-2D49-491E-B112-F62B9251C153}" dt="2026-04-22T13:20:33.115" v="375" actId="313"/>
          <ac:spMkLst>
            <pc:docMk/>
            <pc:sldMk cId="0" sldId="258"/>
            <ac:spMk id="8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" sz="1600" b="1" dirty="0"/>
              <a:t>Moving to a standaized 10% could potentially increase the amount of classes you have to teach or reduce the time needed to prepare for these classes.</a:t>
            </a:r>
          </a:p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" sz="1600" b="1" dirty="0"/>
              <a:t>This could affect the quality of student eduction (over worked faculty, less time for each student, etc.)</a:t>
            </a:r>
          </a:p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" sz="1600" b="1" dirty="0"/>
              <a:t>This move is anti-labor, imposed unilaterally on faculty without union input.</a:t>
            </a:r>
          </a:p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" sz="1600" b="1" dirty="0"/>
              <a:t>We as Union and faculty have tried to address this internally, between the Union and Administration, but the amdinistration refuses to bring this to the bargaining table.</a:t>
            </a:r>
            <a:endParaRPr sz="1600" b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d75bf27194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d75bf27194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" sz="1600" b="1" dirty="0"/>
              <a:t>Scan the QR code and follow the link.</a:t>
            </a:r>
          </a:p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" sz="1600" b="1" dirty="0"/>
              <a:t>Input your details, this will direct you to a page that will allow you to email the administration expressing your support with faculty on this issue.</a:t>
            </a:r>
          </a:p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" sz="1600" b="1" dirty="0"/>
              <a:t>Click send letter.</a:t>
            </a:r>
          </a:p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" sz="1600" b="1" dirty="0"/>
              <a:t>Your voice has power and if the administration see students take a stand on this issue, they will rethink their decision.</a:t>
            </a:r>
          </a:p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" sz="1600" b="1" dirty="0"/>
              <a:t>Direct url - https://actionnetwork.org/letters/tell-uvm-no-to-lowering-our-education-quality?source=direct_link&amp;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d75bf27194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d75bf27194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sz="1600" b="1" dirty="0"/>
              <a:t>Encourage students to come to the rally!</a:t>
            </a:r>
            <a:endParaRPr sz="1600"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9144000" cy="114300"/>
            </a:xfrm>
            <a:prstGeom prst="rect">
              <a:avLst/>
            </a:prstGeom>
            <a:solidFill>
              <a:srgbClr val="2563EB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0" y="5029200"/>
              <a:ext cx="9144000" cy="114300"/>
            </a:xfrm>
            <a:prstGeom prst="rect">
              <a:avLst/>
            </a:prstGeom>
            <a:solidFill>
              <a:srgbClr val="2563EB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7" name="Google Shape;57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9050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39000" y="3238500"/>
              <a:ext cx="1905000" cy="1905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762000" y="1333500"/>
            <a:ext cx="7620000" cy="1143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20" b="0">
                <a:solidFill>
                  <a:srgbClr val="1E3A8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The 10% Campaign</a:t>
            </a:r>
            <a:endParaRPr sz="5920" b="0">
              <a:solidFill>
                <a:srgbClr val="1E3A8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1238250" y="2667000"/>
            <a:ext cx="6667500" cy="952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475569"/>
                </a:solidFill>
                <a:latin typeface="Inter Medium"/>
                <a:ea typeface="Inter Medium"/>
                <a:cs typeface="Inter Medium"/>
                <a:sym typeface="Inter Medium"/>
              </a:rPr>
              <a:t>How do changes in faculty effort percentages impact teaching – and </a:t>
            </a:r>
            <a:r>
              <a:rPr lang="en" sz="2400" b="1" dirty="0">
                <a:solidFill>
                  <a:srgbClr val="2563EB"/>
                </a:solidFill>
                <a:latin typeface="Inter"/>
                <a:ea typeface="Inter"/>
                <a:cs typeface="Inter"/>
                <a:sym typeface="Inter"/>
              </a:rPr>
              <a:t>your education?</a:t>
            </a:r>
            <a:endParaRPr sz="2400" b="0" dirty="0">
              <a:solidFill>
                <a:srgbClr val="475569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333875" y="3862578"/>
            <a:ext cx="4764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60" dirty="0">
              <a:solidFill>
                <a:srgbClr val="2563EB"/>
              </a:solidFill>
              <a:latin typeface="Material Icons"/>
              <a:ea typeface="Material Icons"/>
              <a:cs typeface="Material Icons"/>
              <a:sym typeface="Material Ico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4D08B-1B44-0842-A407-D250E4A008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1381" y="3695700"/>
            <a:ext cx="523643" cy="438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7" name="Google Shape;67;p14"/>
            <p:cNvSpPr/>
            <p:nvPr/>
          </p:nvSpPr>
          <p:spPr>
            <a:xfrm>
              <a:off x="0" y="0"/>
              <a:ext cx="9144000" cy="114300"/>
            </a:xfrm>
            <a:prstGeom prst="rect">
              <a:avLst/>
            </a:prstGeom>
            <a:solidFill>
              <a:srgbClr val="2563EB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0" y="5029200"/>
              <a:ext cx="9144000" cy="114300"/>
            </a:xfrm>
            <a:prstGeom prst="rect">
              <a:avLst/>
            </a:prstGeom>
            <a:solidFill>
              <a:srgbClr val="2563EB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9" name="Google Shape;69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9050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39000" y="3238500"/>
              <a:ext cx="1905000" cy="1905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14"/>
          <p:cNvSpPr txBox="1">
            <a:spLocks noGrp="1"/>
          </p:cNvSpPr>
          <p:nvPr>
            <p:ph type="ctrTitle"/>
          </p:nvPr>
        </p:nvSpPr>
        <p:spPr>
          <a:xfrm>
            <a:off x="599400" y="673375"/>
            <a:ext cx="7945200" cy="1186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28">
                <a:solidFill>
                  <a:srgbClr val="1F3A8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What you can do to support faculty?</a:t>
            </a:r>
            <a:endParaRPr sz="4828" b="0">
              <a:solidFill>
                <a:srgbClr val="1F3A8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985100" y="3030528"/>
            <a:ext cx="4764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60" dirty="0">
              <a:solidFill>
                <a:srgbClr val="2563EB"/>
              </a:solidFill>
              <a:latin typeface="Material Icons"/>
              <a:ea typeface="Material Icons"/>
              <a:cs typeface="Material Icons"/>
              <a:sym typeface="Material Icons"/>
            </a:endParaRPr>
          </a:p>
        </p:txBody>
      </p:sp>
      <p:pic>
        <p:nvPicPr>
          <p:cNvPr id="73" name="Google Shape;73;p14" title="qr-code (2)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70650" y="2418200"/>
            <a:ext cx="2202700" cy="22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5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79" name="Google Shape;79;p15"/>
            <p:cNvSpPr/>
            <p:nvPr/>
          </p:nvSpPr>
          <p:spPr>
            <a:xfrm>
              <a:off x="0" y="0"/>
              <a:ext cx="9144000" cy="114300"/>
            </a:xfrm>
            <a:prstGeom prst="rect">
              <a:avLst/>
            </a:prstGeom>
            <a:solidFill>
              <a:srgbClr val="2563EB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0" y="5029200"/>
              <a:ext cx="9144000" cy="114300"/>
            </a:xfrm>
            <a:prstGeom prst="rect">
              <a:avLst/>
            </a:prstGeom>
            <a:solidFill>
              <a:srgbClr val="2563EB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1" name="Google Shape;81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9050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39000" y="3238500"/>
              <a:ext cx="1905000" cy="1905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" name="Google Shape;83;p15"/>
          <p:cNvSpPr txBox="1">
            <a:spLocks noGrp="1"/>
          </p:cNvSpPr>
          <p:nvPr>
            <p:ph type="ctrTitle"/>
          </p:nvPr>
        </p:nvSpPr>
        <p:spPr>
          <a:xfrm>
            <a:off x="599400" y="1057775"/>
            <a:ext cx="7945200" cy="1186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28">
                <a:solidFill>
                  <a:srgbClr val="1F3A8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What you can do to support faculty?</a:t>
            </a:r>
            <a:endParaRPr sz="4828" b="0" dirty="0">
              <a:solidFill>
                <a:srgbClr val="1F3A8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985100" y="3030528"/>
            <a:ext cx="4764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60" dirty="0">
              <a:solidFill>
                <a:srgbClr val="2563EB"/>
              </a:solidFill>
              <a:latin typeface="Material Icons"/>
              <a:ea typeface="Material Icons"/>
              <a:cs typeface="Material Icons"/>
              <a:sym typeface="Material Icons"/>
            </a:endParaRPr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>
            <a:off x="918750" y="3030525"/>
            <a:ext cx="7306500" cy="952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375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475569"/>
                </a:solidFill>
                <a:latin typeface="Inter Medium"/>
                <a:ea typeface="Inter Medium"/>
                <a:cs typeface="Inter Medium"/>
                <a:sym typeface="Inter Medium"/>
              </a:rPr>
              <a:t>Join faculty for a rally, on International Workers’ Day:</a:t>
            </a:r>
            <a:endParaRPr sz="2400" dirty="0">
              <a:solidFill>
                <a:srgbClr val="475569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ctr" rtl="0">
              <a:spcBef>
                <a:spcPts val="375"/>
              </a:spcBef>
              <a:spcAft>
                <a:spcPts val="0"/>
              </a:spcAft>
              <a:buNone/>
            </a:pPr>
            <a:endParaRPr sz="2400" dirty="0">
              <a:solidFill>
                <a:srgbClr val="475569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ctr" rtl="0">
              <a:spcBef>
                <a:spcPts val="375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May 1st, 11:45am, Waterman Steps </a:t>
            </a:r>
            <a:endParaRPr sz="2400" b="1" dirty="0">
              <a:solidFill>
                <a:srgbClr val="475569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236</Words>
  <Application>Microsoft Office PowerPoint</Application>
  <PresentationFormat>On-screen Show (16:9)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Montserrat ExtraBold</vt:lpstr>
      <vt:lpstr>Inter</vt:lpstr>
      <vt:lpstr>Arial</vt:lpstr>
      <vt:lpstr>Material Icons</vt:lpstr>
      <vt:lpstr>Inter Medium</vt:lpstr>
      <vt:lpstr>Simple Light</vt:lpstr>
      <vt:lpstr>The 10% Campaign</vt:lpstr>
      <vt:lpstr>What you can do to support faculty?</vt:lpstr>
      <vt:lpstr>What you can do to support faculty?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Joseph Kudrle</cp:lastModifiedBy>
  <cp:revision>1</cp:revision>
  <cp:lastPrinted>2026-04-19T17:46:30Z</cp:lastPrinted>
  <dcterms:modified xsi:type="dcterms:W3CDTF">2026-04-22T13:20:41Z</dcterms:modified>
</cp:coreProperties>
</file>